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16200438"/>
  <p:notesSz cx="6858000" cy="9144000"/>
  <p:defaultTextStyle>
    <a:defPPr>
      <a:defRPr lang="es-MX"/>
    </a:defPPr>
    <a:lvl1pPr marL="0" algn="l" defTabSz="1641622" rtl="0" eaLnBrk="1" latinLnBrk="0" hangingPunct="1">
      <a:defRPr sz="3232" kern="1200">
        <a:solidFill>
          <a:schemeClr val="tx1"/>
        </a:solidFill>
        <a:latin typeface="+mn-lt"/>
        <a:ea typeface="+mn-ea"/>
        <a:cs typeface="+mn-cs"/>
      </a:defRPr>
    </a:lvl1pPr>
    <a:lvl2pPr marL="820811" algn="l" defTabSz="1641622" rtl="0" eaLnBrk="1" latinLnBrk="0" hangingPunct="1">
      <a:defRPr sz="3232" kern="1200">
        <a:solidFill>
          <a:schemeClr val="tx1"/>
        </a:solidFill>
        <a:latin typeface="+mn-lt"/>
        <a:ea typeface="+mn-ea"/>
        <a:cs typeface="+mn-cs"/>
      </a:defRPr>
    </a:lvl2pPr>
    <a:lvl3pPr marL="1641622" algn="l" defTabSz="1641622" rtl="0" eaLnBrk="1" latinLnBrk="0" hangingPunct="1">
      <a:defRPr sz="3232" kern="1200">
        <a:solidFill>
          <a:schemeClr val="tx1"/>
        </a:solidFill>
        <a:latin typeface="+mn-lt"/>
        <a:ea typeface="+mn-ea"/>
        <a:cs typeface="+mn-cs"/>
      </a:defRPr>
    </a:lvl3pPr>
    <a:lvl4pPr marL="2462433" algn="l" defTabSz="1641622" rtl="0" eaLnBrk="1" latinLnBrk="0" hangingPunct="1">
      <a:defRPr sz="3232" kern="1200">
        <a:solidFill>
          <a:schemeClr val="tx1"/>
        </a:solidFill>
        <a:latin typeface="+mn-lt"/>
        <a:ea typeface="+mn-ea"/>
        <a:cs typeface="+mn-cs"/>
      </a:defRPr>
    </a:lvl4pPr>
    <a:lvl5pPr marL="3283245" algn="l" defTabSz="1641622" rtl="0" eaLnBrk="1" latinLnBrk="0" hangingPunct="1">
      <a:defRPr sz="3232" kern="1200">
        <a:solidFill>
          <a:schemeClr val="tx1"/>
        </a:solidFill>
        <a:latin typeface="+mn-lt"/>
        <a:ea typeface="+mn-ea"/>
        <a:cs typeface="+mn-cs"/>
      </a:defRPr>
    </a:lvl5pPr>
    <a:lvl6pPr marL="4104056" algn="l" defTabSz="1641622" rtl="0" eaLnBrk="1" latinLnBrk="0" hangingPunct="1">
      <a:defRPr sz="3232" kern="1200">
        <a:solidFill>
          <a:schemeClr val="tx1"/>
        </a:solidFill>
        <a:latin typeface="+mn-lt"/>
        <a:ea typeface="+mn-ea"/>
        <a:cs typeface="+mn-cs"/>
      </a:defRPr>
    </a:lvl6pPr>
    <a:lvl7pPr marL="4924867" algn="l" defTabSz="1641622" rtl="0" eaLnBrk="1" latinLnBrk="0" hangingPunct="1">
      <a:defRPr sz="3232" kern="1200">
        <a:solidFill>
          <a:schemeClr val="tx1"/>
        </a:solidFill>
        <a:latin typeface="+mn-lt"/>
        <a:ea typeface="+mn-ea"/>
        <a:cs typeface="+mn-cs"/>
      </a:defRPr>
    </a:lvl7pPr>
    <a:lvl8pPr marL="5745678" algn="l" defTabSz="1641622" rtl="0" eaLnBrk="1" latinLnBrk="0" hangingPunct="1">
      <a:defRPr sz="3232" kern="1200">
        <a:solidFill>
          <a:schemeClr val="tx1"/>
        </a:solidFill>
        <a:latin typeface="+mn-lt"/>
        <a:ea typeface="+mn-ea"/>
        <a:cs typeface="+mn-cs"/>
      </a:defRPr>
    </a:lvl8pPr>
    <a:lvl9pPr marL="6566489" algn="l" defTabSz="1641622" rtl="0" eaLnBrk="1" latinLnBrk="0" hangingPunct="1">
      <a:defRPr sz="32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F3DC53"/>
    <a:srgbClr val="E3C50F"/>
    <a:srgbClr val="FF7979"/>
    <a:srgbClr val="FF4B4B"/>
    <a:srgbClr val="F87CE9"/>
    <a:srgbClr val="F42CDC"/>
    <a:srgbClr val="D30BBB"/>
    <a:srgbClr val="BF95DF"/>
    <a:srgbClr val="7E3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3" d="100"/>
          <a:sy n="4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651323"/>
            <a:ext cx="15300564" cy="5640152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8508981"/>
            <a:ext cx="13500497" cy="3911355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81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88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862524"/>
            <a:ext cx="3881393" cy="137291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862524"/>
            <a:ext cx="11419171" cy="1372912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1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59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4038864"/>
            <a:ext cx="15525572" cy="6738931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0841548"/>
            <a:ext cx="15525572" cy="3543845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14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4312617"/>
            <a:ext cx="7650282" cy="102790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4312617"/>
            <a:ext cx="7650282" cy="102790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87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862527"/>
            <a:ext cx="15525572" cy="313133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3971359"/>
            <a:ext cx="7615123" cy="1946301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5917660"/>
            <a:ext cx="7615123" cy="87039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3971359"/>
            <a:ext cx="7652626" cy="1946301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5917660"/>
            <a:ext cx="7652626" cy="87039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30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3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080029"/>
            <a:ext cx="5805682" cy="378010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332567"/>
            <a:ext cx="9112836" cy="11512811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860131"/>
            <a:ext cx="5805682" cy="9003995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1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080029"/>
            <a:ext cx="5805682" cy="378010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332567"/>
            <a:ext cx="9112836" cy="11512811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860131"/>
            <a:ext cx="5805682" cy="9003995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8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862527"/>
            <a:ext cx="15525572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4312617"/>
            <a:ext cx="15525572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5015410"/>
            <a:ext cx="405014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AEC4-648E-45F7-B121-E1DA3B1C86C6}" type="datetimeFigureOut">
              <a:rPr lang="es-MX" smtClean="0"/>
              <a:t>30/10/2021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5015410"/>
            <a:ext cx="6075224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5015410"/>
            <a:ext cx="405014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7DEF-E729-44C8-913E-CA7EBDFB4F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86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organigramas.com.e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713621" y="1176950"/>
            <a:ext cx="3912546" cy="658294"/>
          </a:xfrm>
          <a:prstGeom prst="round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216568" y="168441"/>
            <a:ext cx="5702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/>
              <a:t>Organigrama General: </a:t>
            </a:r>
          </a:p>
          <a:p>
            <a:pPr algn="ctr"/>
            <a:r>
              <a:rPr lang="es-MX" sz="4800" dirty="0" smtClean="0"/>
              <a:t>Recursos Humanos</a:t>
            </a:r>
            <a:endParaRPr lang="es-MX" sz="4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713621" y="1176950"/>
            <a:ext cx="3912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Recursos Humanos</a:t>
            </a:r>
            <a:endParaRPr lang="es-MX" sz="36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7872982" y="2328480"/>
            <a:ext cx="1607902" cy="651474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7921108" y="2376605"/>
            <a:ext cx="155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Dirección</a:t>
            </a:r>
            <a:endParaRPr lang="es-MX" sz="28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7441365" y="3472589"/>
            <a:ext cx="2452923" cy="651474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0" name="Rectángulo redondeado 9"/>
          <p:cNvSpPr/>
          <p:nvPr/>
        </p:nvSpPr>
        <p:spPr>
          <a:xfrm>
            <a:off x="7175044" y="4604315"/>
            <a:ext cx="2953406" cy="651474"/>
          </a:xfrm>
          <a:prstGeom prst="round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7489491" y="3544778"/>
            <a:ext cx="24047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dirty="0" smtClean="0"/>
              <a:t>Director General</a:t>
            </a:r>
            <a:endParaRPr lang="es-MX" sz="26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223169" y="4700566"/>
            <a:ext cx="2905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Jefe de departamento</a:t>
            </a:r>
            <a:endParaRPr lang="es-MX" sz="32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7783198" y="5871998"/>
            <a:ext cx="2706197" cy="517811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4" name="Rectángulo redondeado 13"/>
          <p:cNvSpPr/>
          <p:nvPr/>
        </p:nvSpPr>
        <p:spPr>
          <a:xfrm>
            <a:off x="11764298" y="5871998"/>
            <a:ext cx="2842899" cy="517811"/>
          </a:xfrm>
          <a:prstGeom prst="roundRect">
            <a:avLst/>
          </a:prstGeom>
          <a:noFill/>
          <a:ln w="38100">
            <a:solidFill>
              <a:srgbClr val="F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5" name="Rectángulo redondeado 14"/>
          <p:cNvSpPr/>
          <p:nvPr/>
        </p:nvSpPr>
        <p:spPr>
          <a:xfrm>
            <a:off x="15136148" y="5871999"/>
            <a:ext cx="2405895" cy="517811"/>
          </a:xfrm>
          <a:prstGeom prst="roundRect">
            <a:avLst/>
          </a:prstGeom>
          <a:noFill/>
          <a:ln w="38100">
            <a:solidFill>
              <a:srgbClr val="E3C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6" name="Rectángulo redondeado 15"/>
          <p:cNvSpPr/>
          <p:nvPr/>
        </p:nvSpPr>
        <p:spPr>
          <a:xfrm>
            <a:off x="433135" y="5872000"/>
            <a:ext cx="2140467" cy="517809"/>
          </a:xfrm>
          <a:prstGeom prst="roundRect">
            <a:avLst/>
          </a:prstGeom>
          <a:noFill/>
          <a:ln w="38100">
            <a:solidFill>
              <a:srgbClr val="421C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7" name="Rectángulo redondeado 16"/>
          <p:cNvSpPr/>
          <p:nvPr/>
        </p:nvSpPr>
        <p:spPr>
          <a:xfrm>
            <a:off x="4324211" y="5872001"/>
            <a:ext cx="2117451" cy="796956"/>
          </a:xfrm>
          <a:prstGeom prst="roundRect">
            <a:avLst/>
          </a:prstGeom>
          <a:noFill/>
          <a:ln w="38100">
            <a:solidFill>
              <a:srgbClr val="D30B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8" name="CuadroTexto 17"/>
          <p:cNvSpPr txBox="1"/>
          <p:nvPr/>
        </p:nvSpPr>
        <p:spPr>
          <a:xfrm>
            <a:off x="481261" y="5920123"/>
            <a:ext cx="20923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/>
              <a:t>Área de Empleo</a:t>
            </a:r>
            <a:endParaRPr lang="es-MX" sz="22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372338" y="5928149"/>
            <a:ext cx="202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/>
              <a:t>Administración </a:t>
            </a:r>
          </a:p>
          <a:p>
            <a:pPr algn="ctr"/>
            <a:r>
              <a:rPr lang="es-MX" sz="2200" b="1" dirty="0" smtClean="0"/>
              <a:t>de Personal</a:t>
            </a:r>
            <a:endParaRPr lang="es-MX" sz="22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7831325" y="5912103"/>
            <a:ext cx="2658070" cy="438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/>
              <a:t>Área de Retribución</a:t>
            </a:r>
            <a:endParaRPr lang="es-MX" sz="22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1812425" y="5920125"/>
            <a:ext cx="2794772" cy="43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/>
              <a:t>Relaciones Laborales</a:t>
            </a:r>
            <a:endParaRPr lang="es-MX" sz="22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15184274" y="5928149"/>
            <a:ext cx="2297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/>
              <a:t>Servicios Sociales</a:t>
            </a:r>
            <a:endParaRPr lang="es-MX" sz="2200" b="1" dirty="0"/>
          </a:p>
        </p:txBody>
      </p:sp>
      <p:sp>
        <p:nvSpPr>
          <p:cNvPr id="23" name="CuadroTexto 22"/>
          <p:cNvSpPr txBox="1"/>
          <p:nvPr/>
        </p:nvSpPr>
        <p:spPr>
          <a:xfrm>
            <a:off x="7830193" y="6976353"/>
            <a:ext cx="2208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Compensaciones </a:t>
            </a:r>
            <a:endParaRPr lang="es-MX" sz="2000" dirty="0" smtClean="0"/>
          </a:p>
          <a:p>
            <a:pPr algn="ctr"/>
            <a:r>
              <a:rPr lang="es-MX" sz="2000" dirty="0" smtClean="0"/>
              <a:t>y Beneficios</a:t>
            </a:r>
            <a:endParaRPr lang="es-MX" sz="2000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7776754" y="6917014"/>
            <a:ext cx="2286001" cy="79408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redondeado 24"/>
          <p:cNvSpPr/>
          <p:nvPr/>
        </p:nvSpPr>
        <p:spPr>
          <a:xfrm>
            <a:off x="433135" y="6915010"/>
            <a:ext cx="1756613" cy="794084"/>
          </a:xfrm>
          <a:prstGeom prst="roundRect">
            <a:avLst/>
          </a:prstGeom>
          <a:noFill/>
          <a:ln w="38100">
            <a:solidFill>
              <a:srgbClr val="5A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CuadroTexto 25"/>
          <p:cNvSpPr txBox="1"/>
          <p:nvPr/>
        </p:nvSpPr>
        <p:spPr>
          <a:xfrm>
            <a:off x="481260" y="6962134"/>
            <a:ext cx="1708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Reclutamiento </a:t>
            </a:r>
          </a:p>
          <a:p>
            <a:pPr algn="ctr"/>
            <a:r>
              <a:rPr lang="es-MX" sz="2000" dirty="0" smtClean="0"/>
              <a:t>y Selección</a:t>
            </a:r>
            <a:endParaRPr lang="es-MX" sz="2000" dirty="0"/>
          </a:p>
        </p:txBody>
      </p:sp>
      <p:sp>
        <p:nvSpPr>
          <p:cNvPr id="27" name="Rectángulo redondeado 26"/>
          <p:cNvSpPr/>
          <p:nvPr/>
        </p:nvSpPr>
        <p:spPr>
          <a:xfrm>
            <a:off x="505321" y="9772042"/>
            <a:ext cx="1587017" cy="794084"/>
          </a:xfrm>
          <a:prstGeom prst="roundRect">
            <a:avLst/>
          </a:prstGeom>
          <a:noFill/>
          <a:ln w="38100">
            <a:solidFill>
              <a:srgbClr val="7E36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redondeado 28"/>
          <p:cNvSpPr/>
          <p:nvPr/>
        </p:nvSpPr>
        <p:spPr>
          <a:xfrm>
            <a:off x="4155771" y="10162526"/>
            <a:ext cx="1727149" cy="794084"/>
          </a:xfrm>
          <a:prstGeom prst="roundRect">
            <a:avLst/>
          </a:prstGeom>
          <a:noFill/>
          <a:ln w="38100">
            <a:solidFill>
              <a:srgbClr val="F42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CuadroTexto 29"/>
          <p:cNvSpPr txBox="1"/>
          <p:nvPr/>
        </p:nvSpPr>
        <p:spPr>
          <a:xfrm>
            <a:off x="553449" y="9820168"/>
            <a:ext cx="1538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Capacitación y Desarrollo</a:t>
            </a:r>
            <a:endParaRPr lang="es-MX" sz="2000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15388387" y="6915010"/>
            <a:ext cx="1901519" cy="746971"/>
          </a:xfrm>
          <a:prstGeom prst="roundRect">
            <a:avLst/>
          </a:prstGeom>
          <a:noFill/>
          <a:ln w="38100">
            <a:solidFill>
              <a:srgbClr val="F3D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CuadroTexto 31"/>
          <p:cNvSpPr txBox="1"/>
          <p:nvPr/>
        </p:nvSpPr>
        <p:spPr>
          <a:xfrm>
            <a:off x="4203897" y="10210652"/>
            <a:ext cx="1679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Comunicación Interna</a:t>
            </a:r>
            <a:endParaRPr lang="es-MX" sz="2000" dirty="0"/>
          </a:p>
        </p:txBody>
      </p:sp>
      <p:sp>
        <p:nvSpPr>
          <p:cNvPr id="33" name="Rectángulo redondeado 32"/>
          <p:cNvSpPr/>
          <p:nvPr/>
        </p:nvSpPr>
        <p:spPr>
          <a:xfrm>
            <a:off x="11764298" y="6963233"/>
            <a:ext cx="1673251" cy="794084"/>
          </a:xfrm>
          <a:prstGeom prst="roundRect">
            <a:avLst/>
          </a:prstGeom>
          <a:noFill/>
          <a:ln w="38100">
            <a:solidFill>
              <a:srgbClr val="FF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CuadroTexto 33"/>
          <p:cNvSpPr txBox="1"/>
          <p:nvPr/>
        </p:nvSpPr>
        <p:spPr>
          <a:xfrm>
            <a:off x="11812425" y="7005751"/>
            <a:ext cx="1625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Saludo Ocupacional</a:t>
            </a:r>
            <a:endParaRPr lang="es-MX" sz="2000" dirty="0"/>
          </a:p>
        </p:txBody>
      </p:sp>
      <p:sp>
        <p:nvSpPr>
          <p:cNvPr id="35" name="Rectángulo redondeado 34"/>
          <p:cNvSpPr/>
          <p:nvPr/>
        </p:nvSpPr>
        <p:spPr>
          <a:xfrm>
            <a:off x="4324212" y="12788476"/>
            <a:ext cx="1390265" cy="794084"/>
          </a:xfrm>
          <a:prstGeom prst="roundRect">
            <a:avLst/>
          </a:prstGeom>
          <a:noFill/>
          <a:ln w="38100">
            <a:solidFill>
              <a:srgbClr val="F87C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CuadroTexto 35"/>
          <p:cNvSpPr txBox="1"/>
          <p:nvPr/>
        </p:nvSpPr>
        <p:spPr>
          <a:xfrm>
            <a:off x="4372338" y="12836602"/>
            <a:ext cx="1342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Seguridad e Higiene</a:t>
            </a:r>
            <a:endParaRPr lang="es-MX" sz="2000" dirty="0"/>
          </a:p>
        </p:txBody>
      </p:sp>
      <p:sp>
        <p:nvSpPr>
          <p:cNvPr id="37" name="Rectángulo redondeado 36"/>
          <p:cNvSpPr/>
          <p:nvPr/>
        </p:nvSpPr>
        <p:spPr>
          <a:xfrm>
            <a:off x="7998634" y="10545573"/>
            <a:ext cx="1843221" cy="794084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CuadroTexto 37"/>
          <p:cNvSpPr txBox="1"/>
          <p:nvPr/>
        </p:nvSpPr>
        <p:spPr>
          <a:xfrm>
            <a:off x="8046760" y="10599306"/>
            <a:ext cx="1795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Administración </a:t>
            </a:r>
          </a:p>
          <a:p>
            <a:pPr algn="ctr"/>
            <a:r>
              <a:rPr lang="es-MX" sz="2000" dirty="0" smtClean="0"/>
              <a:t>y Liquidación</a:t>
            </a:r>
            <a:endParaRPr lang="es-MX" sz="2000" dirty="0"/>
          </a:p>
        </p:txBody>
      </p:sp>
      <p:sp>
        <p:nvSpPr>
          <p:cNvPr id="39" name="Rectángulo redondeado 38"/>
          <p:cNvSpPr/>
          <p:nvPr/>
        </p:nvSpPr>
        <p:spPr>
          <a:xfrm>
            <a:off x="481260" y="12631966"/>
            <a:ext cx="1633987" cy="794084"/>
          </a:xfrm>
          <a:prstGeom prst="roundRect">
            <a:avLst/>
          </a:prstGeom>
          <a:noFill/>
          <a:ln w="38100">
            <a:solidFill>
              <a:srgbClr val="BF95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CuadroTexto 39"/>
          <p:cNvSpPr txBox="1"/>
          <p:nvPr/>
        </p:nvSpPr>
        <p:spPr>
          <a:xfrm>
            <a:off x="529386" y="12680092"/>
            <a:ext cx="1585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Gestión de Talento</a:t>
            </a:r>
            <a:endParaRPr lang="es-MX" sz="2000" dirty="0"/>
          </a:p>
        </p:txBody>
      </p:sp>
      <p:sp>
        <p:nvSpPr>
          <p:cNvPr id="41" name="Rectángulo redondeado 40"/>
          <p:cNvSpPr/>
          <p:nvPr/>
        </p:nvSpPr>
        <p:spPr>
          <a:xfrm>
            <a:off x="11889161" y="10039764"/>
            <a:ext cx="1418865" cy="794084"/>
          </a:xfrm>
          <a:prstGeom prst="roundRect">
            <a:avLst/>
          </a:prstGeom>
          <a:noFill/>
          <a:ln w="38100">
            <a:solidFill>
              <a:srgbClr val="FF7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CuadroTexto 41"/>
          <p:cNvSpPr txBox="1"/>
          <p:nvPr/>
        </p:nvSpPr>
        <p:spPr>
          <a:xfrm>
            <a:off x="11937287" y="10108924"/>
            <a:ext cx="1370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Gestión del Cambio</a:t>
            </a:r>
            <a:endParaRPr lang="es-MX" sz="20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15436513" y="6962134"/>
            <a:ext cx="1853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Cultura Organizacional</a:t>
            </a:r>
            <a:endParaRPr lang="es-MX" sz="2000" dirty="0"/>
          </a:p>
        </p:txBody>
      </p:sp>
      <p:sp>
        <p:nvSpPr>
          <p:cNvPr id="45" name="Rectángulo redondeado 44"/>
          <p:cNvSpPr/>
          <p:nvPr/>
        </p:nvSpPr>
        <p:spPr>
          <a:xfrm>
            <a:off x="1624259" y="8234295"/>
            <a:ext cx="2081467" cy="971456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CuadroTexto 45"/>
          <p:cNvSpPr txBox="1"/>
          <p:nvPr/>
        </p:nvSpPr>
        <p:spPr>
          <a:xfrm>
            <a:off x="9338781" y="8297510"/>
            <a:ext cx="19918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/>
              <a:t>R</a:t>
            </a:r>
            <a:r>
              <a:rPr lang="es-MX" sz="1800" dirty="0" smtClean="0"/>
              <a:t>emuneraciones</a:t>
            </a:r>
            <a:r>
              <a:rPr lang="es-MX" sz="1800" dirty="0"/>
              <a:t>, ajustes, aumentos, bonos, </a:t>
            </a:r>
            <a:r>
              <a:rPr lang="es-MX" sz="1800" dirty="0" smtClean="0"/>
              <a:t>comisiones, </a:t>
            </a:r>
            <a:r>
              <a:rPr lang="es-MX" sz="1800" dirty="0"/>
              <a:t>objetivos, escalas salariales, </a:t>
            </a:r>
            <a:r>
              <a:rPr lang="es-MX" sz="1800" dirty="0" smtClean="0"/>
              <a:t>premios, etc.</a:t>
            </a:r>
            <a:endParaRPr lang="es-MX" sz="18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1672385" y="8282421"/>
            <a:ext cx="2033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/>
              <a:t>Proceso de selección para reclutar candidatos.</a:t>
            </a:r>
            <a:endParaRPr lang="es-MX" sz="18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1744574" y="11132417"/>
            <a:ext cx="1696563" cy="971456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Rectángulo redondeado 48"/>
          <p:cNvSpPr/>
          <p:nvPr/>
        </p:nvSpPr>
        <p:spPr>
          <a:xfrm>
            <a:off x="5648205" y="11346039"/>
            <a:ext cx="1570739" cy="971456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CuadroTexto 49"/>
          <p:cNvSpPr txBox="1"/>
          <p:nvPr/>
        </p:nvSpPr>
        <p:spPr>
          <a:xfrm>
            <a:off x="1792700" y="11180543"/>
            <a:ext cx="1600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/>
              <a:t>Entrenamiento y capacitación del personal.</a:t>
            </a:r>
            <a:endParaRPr lang="es-MX" sz="1800" dirty="0"/>
          </a:p>
        </p:txBody>
      </p:sp>
      <p:sp>
        <p:nvSpPr>
          <p:cNvPr id="51" name="Rectángulo redondeado 50"/>
          <p:cNvSpPr/>
          <p:nvPr/>
        </p:nvSpPr>
        <p:spPr>
          <a:xfrm>
            <a:off x="1792700" y="14030539"/>
            <a:ext cx="1696563" cy="1220424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CuadroTexto 51"/>
          <p:cNvSpPr txBox="1"/>
          <p:nvPr/>
        </p:nvSpPr>
        <p:spPr>
          <a:xfrm>
            <a:off x="1840826" y="14078665"/>
            <a:ext cx="1648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/>
              <a:t>Retención y desarrollo de jóvenes futuros profesionales</a:t>
            </a:r>
            <a:endParaRPr lang="es-MX" sz="1800" dirty="0"/>
          </a:p>
        </p:txBody>
      </p:sp>
      <p:sp>
        <p:nvSpPr>
          <p:cNvPr id="53" name="Rectángulo redondeado 52"/>
          <p:cNvSpPr/>
          <p:nvPr/>
        </p:nvSpPr>
        <p:spPr>
          <a:xfrm>
            <a:off x="9290653" y="8258357"/>
            <a:ext cx="2081467" cy="1738797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CuadroTexto 53"/>
          <p:cNvSpPr txBox="1"/>
          <p:nvPr/>
        </p:nvSpPr>
        <p:spPr>
          <a:xfrm>
            <a:off x="5696331" y="11394165"/>
            <a:ext cx="1522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/>
              <a:t>Comunicados y actividades de integración</a:t>
            </a:r>
            <a:endParaRPr lang="es-MX" sz="1800" dirty="0"/>
          </a:p>
        </p:txBody>
      </p:sp>
      <p:sp>
        <p:nvSpPr>
          <p:cNvPr id="55" name="Rectángulo redondeado 54"/>
          <p:cNvSpPr/>
          <p:nvPr/>
        </p:nvSpPr>
        <p:spPr>
          <a:xfrm>
            <a:off x="5311323" y="13962625"/>
            <a:ext cx="2081467" cy="2048685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CuadroTexto 55"/>
          <p:cNvSpPr txBox="1"/>
          <p:nvPr/>
        </p:nvSpPr>
        <p:spPr>
          <a:xfrm>
            <a:off x="5359449" y="14010752"/>
            <a:ext cx="20333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/>
              <a:t>Respetar las normas de seguridad industrial y medio ambiente, prevención de riesgos, seguridad del personal</a:t>
            </a:r>
            <a:endParaRPr lang="es-MX" sz="1800" dirty="0"/>
          </a:p>
        </p:txBody>
      </p:sp>
      <p:sp>
        <p:nvSpPr>
          <p:cNvPr id="57" name="Rectángulo redondeado 56"/>
          <p:cNvSpPr/>
          <p:nvPr/>
        </p:nvSpPr>
        <p:spPr>
          <a:xfrm>
            <a:off x="13015580" y="8231615"/>
            <a:ext cx="1764275" cy="1242943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Rectángulo redondeado 57"/>
          <p:cNvSpPr/>
          <p:nvPr/>
        </p:nvSpPr>
        <p:spPr>
          <a:xfrm>
            <a:off x="9074088" y="11853428"/>
            <a:ext cx="2081467" cy="1239851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CuadroTexto 58"/>
          <p:cNvSpPr txBox="1"/>
          <p:nvPr/>
        </p:nvSpPr>
        <p:spPr>
          <a:xfrm>
            <a:off x="9122212" y="11901555"/>
            <a:ext cx="1991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/>
              <a:t>Contabilidad, salarios, liquidaciones, aumentos</a:t>
            </a:r>
            <a:r>
              <a:rPr lang="es-MX" sz="1800" dirty="0"/>
              <a:t> </a:t>
            </a:r>
            <a:r>
              <a:rPr lang="es-MX" sz="1800" dirty="0" smtClean="0"/>
              <a:t>y faltas.</a:t>
            </a:r>
            <a:endParaRPr lang="es-MX" sz="1800" dirty="0"/>
          </a:p>
        </p:txBody>
      </p:sp>
      <p:sp>
        <p:nvSpPr>
          <p:cNvPr id="60" name="Rectángulo redondeado 59"/>
          <p:cNvSpPr/>
          <p:nvPr/>
        </p:nvSpPr>
        <p:spPr>
          <a:xfrm>
            <a:off x="12943391" y="11333634"/>
            <a:ext cx="1860527" cy="1516127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CuadroTexto 60"/>
          <p:cNvSpPr txBox="1"/>
          <p:nvPr/>
        </p:nvSpPr>
        <p:spPr>
          <a:xfrm>
            <a:off x="13063706" y="8279742"/>
            <a:ext cx="1716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/>
              <a:t>Área de servicios médicos y salud del personal</a:t>
            </a:r>
            <a:endParaRPr lang="es-MX" sz="1800" dirty="0"/>
          </a:p>
        </p:txBody>
      </p:sp>
      <p:sp>
        <p:nvSpPr>
          <p:cNvPr id="63" name="CuadroTexto 62"/>
          <p:cNvSpPr txBox="1"/>
          <p:nvPr/>
        </p:nvSpPr>
        <p:spPr>
          <a:xfrm>
            <a:off x="12999181" y="11372434"/>
            <a:ext cx="1780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/>
              <a:t>Programas </a:t>
            </a:r>
            <a:r>
              <a:rPr lang="es-MX" sz="1800" dirty="0"/>
              <a:t>relacionados con algún proceso de cambio en curso o a futuro.</a:t>
            </a:r>
          </a:p>
        </p:txBody>
      </p:sp>
      <p:sp>
        <p:nvSpPr>
          <p:cNvPr id="64" name="Rectángulo redondeado 63"/>
          <p:cNvSpPr/>
          <p:nvPr/>
        </p:nvSpPr>
        <p:spPr>
          <a:xfrm>
            <a:off x="15322475" y="8222190"/>
            <a:ext cx="2081467" cy="1528818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CuadroTexto 64"/>
          <p:cNvSpPr txBox="1"/>
          <p:nvPr/>
        </p:nvSpPr>
        <p:spPr>
          <a:xfrm>
            <a:off x="15370601" y="8282420"/>
            <a:ext cx="1991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/>
              <a:t>trata temas relacionados con las características de la cultura empresaria.</a:t>
            </a:r>
          </a:p>
        </p:txBody>
      </p:sp>
      <p:sp>
        <p:nvSpPr>
          <p:cNvPr id="66" name="Rectángulo redondeado 65"/>
          <p:cNvSpPr/>
          <p:nvPr/>
        </p:nvSpPr>
        <p:spPr>
          <a:xfrm>
            <a:off x="4335784" y="7240760"/>
            <a:ext cx="1378694" cy="516557"/>
          </a:xfrm>
          <a:prstGeom prst="roundRect">
            <a:avLst/>
          </a:prstGeom>
          <a:noFill/>
          <a:ln w="38100">
            <a:solidFill>
              <a:srgbClr val="F42C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CuadroTexto 66"/>
          <p:cNvSpPr txBox="1"/>
          <p:nvPr/>
        </p:nvSpPr>
        <p:spPr>
          <a:xfrm>
            <a:off x="4372338" y="7288495"/>
            <a:ext cx="1342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Recepción</a:t>
            </a:r>
            <a:endParaRPr lang="es-MX" sz="2000" dirty="0"/>
          </a:p>
        </p:txBody>
      </p:sp>
      <p:sp>
        <p:nvSpPr>
          <p:cNvPr id="68" name="Rectángulo redondeado 67"/>
          <p:cNvSpPr/>
          <p:nvPr/>
        </p:nvSpPr>
        <p:spPr>
          <a:xfrm>
            <a:off x="5519176" y="8225320"/>
            <a:ext cx="1618865" cy="1484177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CuadroTexto 68"/>
          <p:cNvSpPr txBox="1"/>
          <p:nvPr/>
        </p:nvSpPr>
        <p:spPr>
          <a:xfrm>
            <a:off x="5567302" y="8279742"/>
            <a:ext cx="15707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/>
              <a:t>Recibe a los empleados para ayudar en sus dudas o aclaraciones</a:t>
            </a:r>
            <a:endParaRPr lang="es-MX" sz="1800" dirty="0"/>
          </a:p>
        </p:txBody>
      </p:sp>
      <p:cxnSp>
        <p:nvCxnSpPr>
          <p:cNvPr id="71" name="Conector angular 70"/>
          <p:cNvCxnSpPr>
            <a:endCxn id="16" idx="0"/>
          </p:cNvCxnSpPr>
          <p:nvPr/>
        </p:nvCxnSpPr>
        <p:spPr>
          <a:xfrm rot="10800000" flipV="1">
            <a:off x="1503370" y="5441122"/>
            <a:ext cx="7281961" cy="430878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/>
          <p:cNvCxnSpPr>
            <a:endCxn id="15" idx="0"/>
          </p:cNvCxnSpPr>
          <p:nvPr/>
        </p:nvCxnSpPr>
        <p:spPr>
          <a:xfrm>
            <a:off x="8785330" y="5437804"/>
            <a:ext cx="7553766" cy="434195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8665015" y="5255789"/>
            <a:ext cx="0" cy="182015"/>
          </a:xfrm>
          <a:prstGeom prst="line">
            <a:avLst/>
          </a:prstGeom>
          <a:ln w="25400">
            <a:solidFill>
              <a:srgbClr val="F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/>
          <p:cNvCxnSpPr>
            <a:stCxn id="6" idx="2"/>
            <a:endCxn id="7" idx="0"/>
          </p:cNvCxnSpPr>
          <p:nvPr/>
        </p:nvCxnSpPr>
        <p:spPr>
          <a:xfrm>
            <a:off x="8669894" y="1823281"/>
            <a:ext cx="7039" cy="505199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de flecha 84"/>
          <p:cNvCxnSpPr>
            <a:stCxn id="7" idx="2"/>
            <a:endCxn id="9" idx="0"/>
          </p:cNvCxnSpPr>
          <p:nvPr/>
        </p:nvCxnSpPr>
        <p:spPr>
          <a:xfrm flipH="1">
            <a:off x="8667827" y="2979954"/>
            <a:ext cx="9106" cy="492635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de flecha 86"/>
          <p:cNvCxnSpPr>
            <a:stCxn id="9" idx="2"/>
            <a:endCxn id="10" idx="0"/>
          </p:cNvCxnSpPr>
          <p:nvPr/>
        </p:nvCxnSpPr>
        <p:spPr>
          <a:xfrm flipH="1">
            <a:off x="8651747" y="4124063"/>
            <a:ext cx="16080" cy="480252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de flecha 94"/>
          <p:cNvCxnSpPr/>
          <p:nvPr/>
        </p:nvCxnSpPr>
        <p:spPr>
          <a:xfrm>
            <a:off x="5366081" y="5446523"/>
            <a:ext cx="0" cy="368804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de flecha 96"/>
          <p:cNvCxnSpPr/>
          <p:nvPr/>
        </p:nvCxnSpPr>
        <p:spPr>
          <a:xfrm>
            <a:off x="9055759" y="5454545"/>
            <a:ext cx="0" cy="368804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/>
          <p:cNvCxnSpPr/>
          <p:nvPr/>
        </p:nvCxnSpPr>
        <p:spPr>
          <a:xfrm>
            <a:off x="13130450" y="5462567"/>
            <a:ext cx="0" cy="368804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r 99"/>
          <p:cNvCxnSpPr>
            <a:stCxn id="16" idx="2"/>
            <a:endCxn id="25" idx="0"/>
          </p:cNvCxnSpPr>
          <p:nvPr/>
        </p:nvCxnSpPr>
        <p:spPr>
          <a:xfrm rot="5400000">
            <a:off x="1144806" y="6556446"/>
            <a:ext cx="525201" cy="191927"/>
          </a:xfrm>
          <a:prstGeom prst="bentConnector3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angular 101"/>
          <p:cNvCxnSpPr>
            <a:stCxn id="25" idx="3"/>
            <a:endCxn id="45" idx="0"/>
          </p:cNvCxnSpPr>
          <p:nvPr/>
        </p:nvCxnSpPr>
        <p:spPr>
          <a:xfrm>
            <a:off x="2189748" y="7312052"/>
            <a:ext cx="475245" cy="922243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de flecha 103"/>
          <p:cNvCxnSpPr>
            <a:stCxn id="25" idx="2"/>
            <a:endCxn id="27" idx="0"/>
          </p:cNvCxnSpPr>
          <p:nvPr/>
        </p:nvCxnSpPr>
        <p:spPr>
          <a:xfrm flipH="1">
            <a:off x="1298830" y="7709094"/>
            <a:ext cx="12612" cy="2062948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angular 106"/>
          <p:cNvCxnSpPr>
            <a:stCxn id="30" idx="3"/>
            <a:endCxn id="48" idx="0"/>
          </p:cNvCxnSpPr>
          <p:nvPr/>
        </p:nvCxnSpPr>
        <p:spPr>
          <a:xfrm>
            <a:off x="2092338" y="10174111"/>
            <a:ext cx="500518" cy="958306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de flecha 108"/>
          <p:cNvCxnSpPr>
            <a:stCxn id="27" idx="2"/>
            <a:endCxn id="39" idx="0"/>
          </p:cNvCxnSpPr>
          <p:nvPr/>
        </p:nvCxnSpPr>
        <p:spPr>
          <a:xfrm flipH="1">
            <a:off x="1298254" y="10566126"/>
            <a:ext cx="576" cy="2065840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angular 110"/>
          <p:cNvCxnSpPr>
            <a:stCxn id="39" idx="3"/>
            <a:endCxn id="51" idx="0"/>
          </p:cNvCxnSpPr>
          <p:nvPr/>
        </p:nvCxnSpPr>
        <p:spPr>
          <a:xfrm>
            <a:off x="2115247" y="13029008"/>
            <a:ext cx="525735" cy="1001531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angular 112"/>
          <p:cNvCxnSpPr>
            <a:stCxn id="19" idx="2"/>
            <a:endCxn id="66" idx="0"/>
          </p:cNvCxnSpPr>
          <p:nvPr/>
        </p:nvCxnSpPr>
        <p:spPr>
          <a:xfrm rot="5400000">
            <a:off x="4933450" y="6789272"/>
            <a:ext cx="543170" cy="359807"/>
          </a:xfrm>
          <a:prstGeom prst="bentConnector3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angular 116"/>
          <p:cNvCxnSpPr>
            <a:stCxn id="66" idx="3"/>
            <a:endCxn id="68" idx="0"/>
          </p:cNvCxnSpPr>
          <p:nvPr/>
        </p:nvCxnSpPr>
        <p:spPr>
          <a:xfrm>
            <a:off x="5714478" y="7499039"/>
            <a:ext cx="614131" cy="726281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de flecha 119"/>
          <p:cNvCxnSpPr>
            <a:stCxn id="66" idx="2"/>
            <a:endCxn id="29" idx="0"/>
          </p:cNvCxnSpPr>
          <p:nvPr/>
        </p:nvCxnSpPr>
        <p:spPr>
          <a:xfrm flipH="1">
            <a:off x="5019346" y="7757317"/>
            <a:ext cx="5785" cy="2405209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angular 121"/>
          <p:cNvCxnSpPr>
            <a:stCxn id="29" idx="3"/>
            <a:endCxn id="49" idx="0"/>
          </p:cNvCxnSpPr>
          <p:nvPr/>
        </p:nvCxnSpPr>
        <p:spPr>
          <a:xfrm>
            <a:off x="5882920" y="10559568"/>
            <a:ext cx="550655" cy="786471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de flecha 123"/>
          <p:cNvCxnSpPr>
            <a:stCxn id="29" idx="2"/>
            <a:endCxn id="35" idx="0"/>
          </p:cNvCxnSpPr>
          <p:nvPr/>
        </p:nvCxnSpPr>
        <p:spPr>
          <a:xfrm flipH="1">
            <a:off x="5019345" y="10956610"/>
            <a:ext cx="1" cy="1831866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35" idx="3"/>
            <a:endCxn id="55" idx="0"/>
          </p:cNvCxnSpPr>
          <p:nvPr/>
        </p:nvCxnSpPr>
        <p:spPr>
          <a:xfrm>
            <a:off x="5714477" y="13185518"/>
            <a:ext cx="637580" cy="777107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angular 127"/>
          <p:cNvCxnSpPr>
            <a:stCxn id="13" idx="2"/>
            <a:endCxn id="24" idx="0"/>
          </p:cNvCxnSpPr>
          <p:nvPr/>
        </p:nvCxnSpPr>
        <p:spPr>
          <a:xfrm rot="5400000">
            <a:off x="8764424" y="6545140"/>
            <a:ext cx="527205" cy="216542"/>
          </a:xfrm>
          <a:prstGeom prst="bentConnector3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angular 129"/>
          <p:cNvCxnSpPr>
            <a:stCxn id="24" idx="3"/>
            <a:endCxn id="53" idx="0"/>
          </p:cNvCxnSpPr>
          <p:nvPr/>
        </p:nvCxnSpPr>
        <p:spPr>
          <a:xfrm>
            <a:off x="10062755" y="7314056"/>
            <a:ext cx="268632" cy="944301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de flecha 131"/>
          <p:cNvCxnSpPr>
            <a:stCxn id="24" idx="2"/>
            <a:endCxn id="37" idx="0"/>
          </p:cNvCxnSpPr>
          <p:nvPr/>
        </p:nvCxnSpPr>
        <p:spPr>
          <a:xfrm>
            <a:off x="8919755" y="7711098"/>
            <a:ext cx="490" cy="2834475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angular 133"/>
          <p:cNvCxnSpPr>
            <a:stCxn id="37" idx="3"/>
            <a:endCxn id="58" idx="0"/>
          </p:cNvCxnSpPr>
          <p:nvPr/>
        </p:nvCxnSpPr>
        <p:spPr>
          <a:xfrm>
            <a:off x="9841855" y="10942615"/>
            <a:ext cx="272967" cy="910813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angular 135"/>
          <p:cNvCxnSpPr>
            <a:stCxn id="14" idx="2"/>
            <a:endCxn id="33" idx="0"/>
          </p:cNvCxnSpPr>
          <p:nvPr/>
        </p:nvCxnSpPr>
        <p:spPr>
          <a:xfrm rot="5400000">
            <a:off x="12606624" y="6384109"/>
            <a:ext cx="573424" cy="584824"/>
          </a:xfrm>
          <a:prstGeom prst="bentConnector3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angular 137"/>
          <p:cNvCxnSpPr>
            <a:stCxn id="33" idx="3"/>
            <a:endCxn id="57" idx="0"/>
          </p:cNvCxnSpPr>
          <p:nvPr/>
        </p:nvCxnSpPr>
        <p:spPr>
          <a:xfrm>
            <a:off x="13437549" y="7360275"/>
            <a:ext cx="460169" cy="871340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de flecha 139"/>
          <p:cNvCxnSpPr>
            <a:stCxn id="33" idx="2"/>
            <a:endCxn id="41" idx="0"/>
          </p:cNvCxnSpPr>
          <p:nvPr/>
        </p:nvCxnSpPr>
        <p:spPr>
          <a:xfrm flipH="1">
            <a:off x="12598594" y="7757317"/>
            <a:ext cx="2330" cy="2282447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angular 141"/>
          <p:cNvCxnSpPr>
            <a:stCxn id="41" idx="3"/>
            <a:endCxn id="60" idx="0"/>
          </p:cNvCxnSpPr>
          <p:nvPr/>
        </p:nvCxnSpPr>
        <p:spPr>
          <a:xfrm>
            <a:off x="13308026" y="10436806"/>
            <a:ext cx="565629" cy="896828"/>
          </a:xfrm>
          <a:prstGeom prst="bentConnector2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de flecha 145"/>
          <p:cNvCxnSpPr>
            <a:stCxn id="15" idx="2"/>
            <a:endCxn id="31" idx="0"/>
          </p:cNvCxnSpPr>
          <p:nvPr/>
        </p:nvCxnSpPr>
        <p:spPr>
          <a:xfrm>
            <a:off x="16339096" y="6389810"/>
            <a:ext cx="51" cy="525200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de flecha 147"/>
          <p:cNvCxnSpPr>
            <a:stCxn id="43" idx="2"/>
            <a:endCxn id="64" idx="0"/>
          </p:cNvCxnSpPr>
          <p:nvPr/>
        </p:nvCxnSpPr>
        <p:spPr>
          <a:xfrm flipH="1">
            <a:off x="16363209" y="7670020"/>
            <a:ext cx="1" cy="552170"/>
          </a:xfrm>
          <a:prstGeom prst="straightConnector1">
            <a:avLst/>
          </a:prstGeom>
          <a:ln w="2540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Imagen 148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9855" y="531554"/>
            <a:ext cx="2151616" cy="8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67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168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</dc:creator>
  <cp:lastModifiedBy>JHON</cp:lastModifiedBy>
  <cp:revision>16</cp:revision>
  <dcterms:created xsi:type="dcterms:W3CDTF">2021-09-22T14:19:39Z</dcterms:created>
  <dcterms:modified xsi:type="dcterms:W3CDTF">2021-10-30T17:42:38Z</dcterms:modified>
</cp:coreProperties>
</file>